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6" r:id="rId2"/>
  </p:sldMasterIdLst>
  <p:notesMasterIdLst>
    <p:notesMasterId r:id="rId23"/>
  </p:notesMasterIdLst>
  <p:handoutMasterIdLst>
    <p:handoutMasterId r:id="rId24"/>
  </p:handoutMasterIdLst>
  <p:sldIdLst>
    <p:sldId id="294" r:id="rId3"/>
    <p:sldId id="407" r:id="rId4"/>
    <p:sldId id="1303" r:id="rId5"/>
    <p:sldId id="1354" r:id="rId6"/>
    <p:sldId id="1355" r:id="rId7"/>
    <p:sldId id="1351" r:id="rId8"/>
    <p:sldId id="1357" r:id="rId9"/>
    <p:sldId id="1356" r:id="rId10"/>
    <p:sldId id="1341" r:id="rId11"/>
    <p:sldId id="1338" r:id="rId12"/>
    <p:sldId id="1344" r:id="rId13"/>
    <p:sldId id="1331" r:id="rId14"/>
    <p:sldId id="1346" r:id="rId15"/>
    <p:sldId id="1350" r:id="rId16"/>
    <p:sldId id="1330" r:id="rId17"/>
    <p:sldId id="1348" r:id="rId18"/>
    <p:sldId id="1349" r:id="rId19"/>
    <p:sldId id="370" r:id="rId20"/>
    <p:sldId id="1358" r:id="rId21"/>
    <p:sldId id="13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Cheng (IFPRI)" initials="QC(" lastIdx="1" clrIdx="0"/>
  <p:cmAuthor id="2" name="de Brauw, Alan (IFPRI)" initials="dBA(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D82E"/>
    <a:srgbClr val="435464"/>
    <a:srgbClr val="62BB46"/>
    <a:srgbClr val="439E2E"/>
    <a:srgbClr val="000000"/>
    <a:srgbClr val="89A527"/>
    <a:srgbClr val="EE283B"/>
    <a:srgbClr val="74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72" autoAdjust="0"/>
  </p:normalViewPr>
  <p:slideViewPr>
    <p:cSldViewPr snapToGrid="0">
      <p:cViewPr varScale="1">
        <p:scale>
          <a:sx n="118" d="100"/>
          <a:sy n="118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9C9F-CDE2-6649-9DC9-F2DCDF47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BBB4-83BA-4922-A4DB-9F70F816F70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A323-5059-4D56-8340-1C4053A3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483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33E3EE-1163-4831-8D81-B81A7431B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914403" cy="1676403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1034322-4365-498E-A7FE-7A8714B6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7" y="768095"/>
            <a:ext cx="7505703" cy="13624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CAN RUN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A0D272-8C0C-4A3A-9299-20C6D4780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5997" y="2161704"/>
            <a:ext cx="7505703" cy="5312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7C7A09-1B0D-478E-92A3-69BAA6FCE9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3733801"/>
            <a:ext cx="7505700" cy="24871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Title, Department/Division</a:t>
            </a:r>
            <a:br>
              <a:rPr lang="en-US"/>
            </a:br>
            <a:r>
              <a:rPr lang="en-US"/>
              <a:t>International Food Policy Research Institute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4B34-BC5C-4949-A54C-5644C653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AEB3-A5D7-45AD-97E3-989A827E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0399-C42A-4512-B4F9-E4042AA3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073C-04F6-472F-BF9A-24FD0BC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5272-20AE-48C5-A15C-A18A0FA2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B236-4CD8-4EE5-9632-465AA1FE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5903-8CDF-40F7-B0CE-FB2AA608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D2B4-6787-4C6A-AFE1-43DEBB1F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7955-0787-46E2-B8FB-B727D77C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38F7-AB8D-4DFB-83EF-DF78058F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9D47-8924-4D97-8F11-62BED446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6D1E-05E0-4A24-B48D-C9BEDD189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7F89F-E5AF-45A5-BDB8-DE9DB4A8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60E4D-A5B3-463F-A3BE-411265C4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6020-D63D-4CD1-91E7-617BD38F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A3B9A-F299-4B85-92A1-E09C481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2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DF5A-1542-47E3-8CD4-8B47C74C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D61E-BAAF-4E8E-AEBE-F69D06A5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12781-6399-4361-AA49-57761D55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65D0-73A9-4281-BC18-2FB59C96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6B152-A678-46DE-AF86-770243B3B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29EFD-D9E4-437A-BE11-1AF01E9B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1C531-8DFA-4EF4-B83D-4837B8A3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57045-C225-4CB7-BADC-E2E44075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1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7A7-1BE8-4227-844D-0FE3A177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35462-0643-4BC8-A605-D19FA9B6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4A487-C0ED-4368-AFC7-307F821E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97680-2541-48DF-9145-4FAC7E1A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6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DB69C-3638-4841-91EF-549877F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329DE-7488-4FB1-9ADA-7697E53C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838E-6801-48CD-AF84-AFAA75D9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6330-8126-43C1-AC3F-707267E7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7336-0A96-4225-8586-79BB2918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AFA66-18FE-4F2A-BBA3-42520CC1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A5AC-493B-4ECC-AC14-EDD91AFF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A26F-554D-47F8-9C9B-D16A8BB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03F2A-82BA-4E8F-B0D1-713C4D8D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311B-D1FC-4D19-AEA0-04B674F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F0988-0CCF-43CD-A491-74A1295EB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9F465-4963-4BF3-AC2D-E59628B08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78A3-8127-4DBA-89CB-3BF6BFAF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0E21-BAFF-4A9B-9EC5-80AA347B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FF49-BA7F-476E-BA75-2C3009E6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8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C21-2C27-4C9C-A2EB-F95C79A3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99B8-3C89-4D5B-9101-DC7728AE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034B-6671-423D-90A7-9F2C2E18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B086-F0C0-429A-BD5E-ABE500B9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25BC-A102-478A-BBF1-2A311963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B92F-7B3C-42D3-8E10-C280EA9B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EDA5E-7CFF-4DEB-A9BA-F3D972CDE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C8F9-514C-468E-93D3-7E57070A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5394-0269-46BB-A4B7-FD93EFB1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975E-FCED-4EAD-A640-0BB07E7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9334500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charset="0"/>
              <a:buChar char="o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24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65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3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7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7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A4F-55A8-430A-8B93-AC4A79AC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78B5-DB80-45E7-8DFD-B46466C31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57BB-82AA-47F5-B7A2-C2359DF5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6AC6-B240-44A6-A6C4-3D07C18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01D3-44CD-4A27-A9D8-1A7FE6EC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9334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5AFE-9A4C-9443-92D6-A4D7FDF824D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8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C31E-DA4C-F44D-B44A-157C5C05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  <p:sldLayoutId id="2147483743" r:id="rId4"/>
    <p:sldLayoutId id="2147483742" r:id="rId5"/>
    <p:sldLayoutId id="2147483744" r:id="rId6"/>
    <p:sldLayoutId id="2147483745" r:id="rId7"/>
    <p:sldLayoutId id="21474837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33DE8-8FD2-4A51-8435-D7EE671A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23EA6-86AF-4685-85A8-BD3D7984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393F-51F4-4126-81AF-73B40FB67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A60A-0E9D-4CF0-A579-5F5A66AFFA0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642FB-4577-4C31-AC38-3945C3C5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6217-E894-4394-94ED-ED1673853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thelancet.com/article/S0140-6736(20)30677-2/fulltext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2521169" y="1852612"/>
            <a:ext cx="714966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Global Food Security</a:t>
            </a:r>
          </a:p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and Global Security</a:t>
            </a:r>
          </a:p>
          <a:p>
            <a:pPr algn="ctr" eaLnBrk="0" hangingPunct="0"/>
            <a:endParaRPr lang="en-US" sz="32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Christopher B. Barrett</a:t>
            </a:r>
          </a:p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Cornell University</a:t>
            </a:r>
          </a:p>
          <a:p>
            <a:pPr algn="ctr" eaLnBrk="0" hangingPunct="0"/>
            <a:endParaRPr lang="en-US" sz="24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Presentation to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Madison Committee on Foreign Relations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October 12, 2022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5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2EDA17A7-13BA-423F-8FD2-9E1A0017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97" y="4478781"/>
            <a:ext cx="65913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2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7F44DFAA-F738-433D-87BF-0D7F448B6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926" y="1931231"/>
            <a:ext cx="3508883" cy="493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D39A221-C4E6-40DC-A4EE-3D4AC5F17CB5}"/>
              </a:ext>
            </a:extLst>
          </p:cNvPr>
          <p:cNvSpPr txBox="1">
            <a:spLocks/>
          </p:cNvSpPr>
          <p:nvPr/>
        </p:nvSpPr>
        <p:spPr>
          <a:xfrm>
            <a:off x="1422052" y="1991208"/>
            <a:ext cx="6772949" cy="308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Many promising pre-emergent/emergent STI advances of variable deployment readiness. </a:t>
            </a: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Font typeface="Wingdings" charset="2"/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Span value chains and geographies.</a:t>
            </a: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9408C812-473C-4D67-A467-67C7EA2B8D43}"/>
              </a:ext>
            </a:extLst>
          </p:cNvPr>
          <p:cNvSpPr txBox="1">
            <a:spLocks/>
          </p:cNvSpPr>
          <p:nvPr/>
        </p:nvSpPr>
        <p:spPr bwMode="auto">
          <a:xfrm>
            <a:off x="7131871" y="106959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Ample STI  in pipeline</a:t>
            </a:r>
          </a:p>
        </p:txBody>
      </p:sp>
    </p:spTree>
    <p:extLst>
      <p:ext uri="{BB962C8B-B14F-4D97-AF65-F5344CB8AC3E}">
        <p14:creationId xmlns:p14="http://schemas.microsoft.com/office/powerpoint/2010/main" val="14089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413C50-FF1E-082D-6F0B-E178695A1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035" y="4429343"/>
            <a:ext cx="2400968" cy="2465471"/>
          </a:xfrm>
          <a:prstGeom prst="rect">
            <a:avLst/>
          </a:prstGeom>
        </p:spPr>
      </p:pic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4AA48-2A3F-A9D9-CEE0-72E83A3C311F}"/>
              </a:ext>
            </a:extLst>
          </p:cNvPr>
          <p:cNvSpPr txBox="1"/>
          <p:nvPr/>
        </p:nvSpPr>
        <p:spPr>
          <a:xfrm>
            <a:off x="5785806" y="340649"/>
            <a:ext cx="616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Improve R&amp;D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61CA0-35DA-48DB-030B-E11480B6A5FA}"/>
              </a:ext>
            </a:extLst>
          </p:cNvPr>
          <p:cNvSpPr txBox="1"/>
          <p:nvPr/>
        </p:nvSpPr>
        <p:spPr>
          <a:xfrm>
            <a:off x="1100611" y="1155966"/>
            <a:ext cx="10284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But must address obstacles that make AFS R&amp;D increasingly difficult, costly and mistargeted.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5E234FC-5B8F-88E8-E35A-340551812CC5}"/>
              </a:ext>
            </a:extLst>
          </p:cNvPr>
          <p:cNvSpPr txBox="1">
            <a:spLocks/>
          </p:cNvSpPr>
          <p:nvPr/>
        </p:nvSpPr>
        <p:spPr>
          <a:xfrm>
            <a:off x="1100611" y="2345311"/>
            <a:ext cx="10502693" cy="1947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35% of &gt;$52bn in 2021 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</a:rPr>
              <a:t>agrifood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tech VC funding was e-grocery! Adjust incentives to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make solving societal problems financially attractive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: advance market commitments, benevolent patent extensions, etc.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Address policy/regulatory obstacles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: IP thickets, weak anti-trust enforcement, anti-science movements, etc.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Cautionary tale of Golden Rice vs. earlier generations of IR8/64.  </a:t>
            </a:r>
          </a:p>
          <a:p>
            <a:pPr marL="457200" indent="-457200">
              <a:buFont typeface="Wingdings" charset="2"/>
              <a:buAutoNum type="arabicPeriod"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	R&amp;D w/o policy/social change underdelivers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						   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(Herrero et al. 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Nature Food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2020)</a:t>
            </a:r>
          </a:p>
          <a:p>
            <a:pPr marL="457200" indent="-457200">
              <a:buFont typeface="Wingdings" charset="2"/>
              <a:buAutoNum type="arabicPeriod"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Wingdings" charset="2"/>
              <a:buAutoNum type="arabicPeriod"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Wingdings" charset="2"/>
              <a:buAutoNum type="arabicPeriod"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3547" y="1375119"/>
            <a:ext cx="11444013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Decoupling food production from land is increasingly culturally, economically, technologically feasible. Crucial for climate and infectious disease control.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949C6D7-C3DD-4609-88E2-6D8C11097E6E}"/>
              </a:ext>
            </a:extLst>
          </p:cNvPr>
          <p:cNvSpPr txBox="1">
            <a:spLocks/>
          </p:cNvSpPr>
          <p:nvPr/>
        </p:nvSpPr>
        <p:spPr bwMode="auto">
          <a:xfrm>
            <a:off x="5033246" y="106959"/>
            <a:ext cx="69042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Proactive de-</a:t>
            </a:r>
            <a:r>
              <a:rPr lang="en-US" sz="3000" b="1" kern="0" dirty="0" err="1">
                <a:latin typeface="Georgia" pitchFamily="18" charset="0"/>
                <a:ea typeface="+mj-ea"/>
                <a:cs typeface="+mj-cs"/>
              </a:rPr>
              <a:t>agrarianization</a:t>
            </a:r>
            <a:endParaRPr lang="en-US" sz="3000" b="1" kern="0" dirty="0">
              <a:latin typeface="Georgia" pitchFamily="18" charset="0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205E20-650C-4768-9A6C-46511E4A3166}"/>
              </a:ext>
            </a:extLst>
          </p:cNvPr>
          <p:cNvGrpSpPr/>
          <p:nvPr/>
        </p:nvGrpSpPr>
        <p:grpSpPr>
          <a:xfrm>
            <a:off x="6176515" y="4586153"/>
            <a:ext cx="3688580" cy="2214044"/>
            <a:chOff x="-26071" y="3024269"/>
            <a:chExt cx="4349956" cy="323460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1568D3-F6A1-456E-9234-DD6EE741404B}"/>
                </a:ext>
              </a:extLst>
            </p:cNvPr>
            <p:cNvSpPr txBox="1"/>
            <p:nvPr/>
          </p:nvSpPr>
          <p:spPr>
            <a:xfrm>
              <a:off x="-26071" y="5854191"/>
              <a:ext cx="4055616" cy="40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Gerry Machen/Creative Commons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2B3E1C-A72D-425B-A6AD-B6C04ABF7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42" y="3024269"/>
              <a:ext cx="4239443" cy="282992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95C6AE-457F-477B-970C-B384C16101E9}"/>
              </a:ext>
            </a:extLst>
          </p:cNvPr>
          <p:cNvGrpSpPr/>
          <p:nvPr/>
        </p:nvGrpSpPr>
        <p:grpSpPr>
          <a:xfrm>
            <a:off x="4406995" y="2265769"/>
            <a:ext cx="3337083" cy="2268132"/>
            <a:chOff x="4616614" y="4395932"/>
            <a:chExt cx="3879041" cy="2462068"/>
          </a:xfrm>
        </p:grpSpPr>
        <p:pic>
          <p:nvPicPr>
            <p:cNvPr id="4098" name="Picture 2" descr="This Soil-less Farming Will Reduce Water Usage By 95%!">
              <a:extLst>
                <a:ext uri="{FF2B5EF4-FFF2-40B4-BE49-F238E27FC236}">
                  <a16:creationId xmlns:a16="http://schemas.microsoft.com/office/drawing/2014/main" id="{159A07F0-6813-4659-9A69-23CAEBE45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614" y="4395932"/>
              <a:ext cx="3879041" cy="218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D55DD5-160D-422E-98FA-3CF5D7D74257}"/>
                </a:ext>
              </a:extLst>
            </p:cNvPr>
            <p:cNvSpPr txBox="1"/>
            <p:nvPr/>
          </p:nvSpPr>
          <p:spPr>
            <a:xfrm>
              <a:off x="4616614" y="6581001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Betterindia.com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7DFF1D-0988-414A-A5D0-2098388F205F}"/>
              </a:ext>
            </a:extLst>
          </p:cNvPr>
          <p:cNvGrpSpPr/>
          <p:nvPr/>
        </p:nvGrpSpPr>
        <p:grpSpPr>
          <a:xfrm>
            <a:off x="8242665" y="2242606"/>
            <a:ext cx="3244861" cy="2291294"/>
            <a:chOff x="7837529" y="2623692"/>
            <a:chExt cx="3684574" cy="3040429"/>
          </a:xfrm>
        </p:grpSpPr>
        <p:pic>
          <p:nvPicPr>
            <p:cNvPr id="4100" name="Picture 4" descr="Image may contain Human Person Helmet Clothing and Apparel">
              <a:extLst>
                <a:ext uri="{FF2B5EF4-FFF2-40B4-BE49-F238E27FC236}">
                  <a16:creationId xmlns:a16="http://schemas.microsoft.com/office/drawing/2014/main" id="{38C320B5-7071-40D5-9B10-3503A5C95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529" y="2623692"/>
              <a:ext cx="3684574" cy="276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1FAAE0-18F8-4BDE-9638-95241070F1E0}"/>
                </a:ext>
              </a:extLst>
            </p:cNvPr>
            <p:cNvSpPr txBox="1"/>
            <p:nvPr/>
          </p:nvSpPr>
          <p:spPr>
            <a:xfrm>
              <a:off x="8219452" y="5387122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Beck Deifenbach/Reuters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E1799D0-93A4-9464-BA30-93E482FB5A67}"/>
              </a:ext>
            </a:extLst>
          </p:cNvPr>
          <p:cNvSpPr txBox="1"/>
          <p:nvPr/>
        </p:nvSpPr>
        <p:spPr>
          <a:xfrm>
            <a:off x="663547" y="4913207"/>
            <a:ext cx="105140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But must manage de-</a:t>
            </a:r>
            <a:r>
              <a:rPr lang="en-US" sz="24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agrarianization’s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creative destruction proactively. Build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new rural livelihood opportunities.</a:t>
            </a:r>
            <a:endParaRPr lang="en-US" sz="2400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pic>
        <p:nvPicPr>
          <p:cNvPr id="13" name="Picture 12" descr="A picture containing indoor, counter&#10;&#10;Description automatically generated">
            <a:extLst>
              <a:ext uri="{FF2B5EF4-FFF2-40B4-BE49-F238E27FC236}">
                <a16:creationId xmlns:a16="http://schemas.microsoft.com/office/drawing/2014/main" id="{452B67DA-D5B7-C3F0-4422-A9F1034CE2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94" y="2265769"/>
            <a:ext cx="3020608" cy="20129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07B781-E000-BD41-22DB-281DD3EC09AE}"/>
              </a:ext>
            </a:extLst>
          </p:cNvPr>
          <p:cNvSpPr txBox="1"/>
          <p:nvPr/>
        </p:nvSpPr>
        <p:spPr>
          <a:xfrm>
            <a:off x="1086788" y="4278721"/>
            <a:ext cx="2827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Photo: Wallace Woon (Straits Times)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3546" y="1346620"/>
            <a:ext cx="11444013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Need cheap food for the poor.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But cheap food inevitably induces loss and waste.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Recapture the nutrients as feed and fertilizer to help </a:t>
            </a:r>
            <a:r>
              <a:rPr lang="en-US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deagrarianize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! 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949C6D7-C3DD-4609-88E2-6D8C11097E6E}"/>
              </a:ext>
            </a:extLst>
          </p:cNvPr>
          <p:cNvSpPr txBox="1">
            <a:spLocks/>
          </p:cNvSpPr>
          <p:nvPr/>
        </p:nvSpPr>
        <p:spPr bwMode="auto">
          <a:xfrm>
            <a:off x="7251200" y="106959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Circularity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1799D0-93A4-9464-BA30-93E482FB5A67}"/>
              </a:ext>
            </a:extLst>
          </p:cNvPr>
          <p:cNvSpPr txBox="1"/>
          <p:nvPr/>
        </p:nvSpPr>
        <p:spPr>
          <a:xfrm>
            <a:off x="713863" y="5743665"/>
            <a:ext cx="105140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Can maintain 2/3 ASF consumption w/o food-feed competition.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DengXian" panose="02010600030101010101" pitchFamily="2" charset="-122"/>
              </a:rPr>
              <a:t>Reduce cost and geopolitical/mkt vulnerability to NPK supply disruption.</a:t>
            </a:r>
            <a:endParaRPr lang="en-US" sz="2400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ACC971-950F-D910-D269-CD210F2E3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548" y="2478983"/>
            <a:ext cx="3076721" cy="2819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5208A6-8182-B239-3C79-1402F9A1A86E}"/>
              </a:ext>
            </a:extLst>
          </p:cNvPr>
          <p:cNvSpPr txBox="1"/>
          <p:nvPr/>
        </p:nvSpPr>
        <p:spPr>
          <a:xfrm>
            <a:off x="864560" y="5113659"/>
            <a:ext cx="7017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Credits: Sanergy; Andrew Simons et al.; Jason Quah, Straits Times; H. Van Zanten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12" descr="A picture containing person, salamander, frog, eaten&#10;&#10;Description automatically generated">
            <a:extLst>
              <a:ext uri="{FF2B5EF4-FFF2-40B4-BE49-F238E27FC236}">
                <a16:creationId xmlns:a16="http://schemas.microsoft.com/office/drawing/2014/main" id="{307D88DB-5E89-96C1-AF7A-6814800587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r="24959" b="1"/>
          <a:stretch/>
        </p:blipFill>
        <p:spPr>
          <a:xfrm>
            <a:off x="6491729" y="2934476"/>
            <a:ext cx="2234690" cy="2128106"/>
          </a:xfrm>
          <a:prstGeom prst="rect">
            <a:avLst/>
          </a:prstGeom>
        </p:spPr>
      </p:pic>
      <p:pic>
        <p:nvPicPr>
          <p:cNvPr id="14" name="Picture 13" descr="A picture containing text, outdoor, rock, blue&#10;&#10;Description automatically generated">
            <a:extLst>
              <a:ext uri="{FF2B5EF4-FFF2-40B4-BE49-F238E27FC236}">
                <a16:creationId xmlns:a16="http://schemas.microsoft.com/office/drawing/2014/main" id="{6C61A523-4BAD-0303-DAA9-A076FBBBDD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9" y="3012384"/>
            <a:ext cx="2722876" cy="20501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D5B9A7-2AB8-801C-9413-751678D9B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916" y="3027084"/>
            <a:ext cx="2860012" cy="202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3546" y="1346620"/>
            <a:ext cx="11444013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Most AFS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jobs, ultra-processing/fortification, and value creation (~3/4 globally!) occur post-farmgate. Big environmental impacts, too. Businesses drive AFS!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949C6D7-C3DD-4609-88E2-6D8C11097E6E}"/>
              </a:ext>
            </a:extLst>
          </p:cNvPr>
          <p:cNvSpPr txBox="1">
            <a:spLocks/>
          </p:cNvSpPr>
          <p:nvPr/>
        </p:nvSpPr>
        <p:spPr bwMode="auto">
          <a:xfrm>
            <a:off x="6096000" y="106959"/>
            <a:ext cx="5841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Beyond farmers and chefs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8BC01E-2D8E-76A9-A926-C041EB6F22DA}"/>
              </a:ext>
            </a:extLst>
          </p:cNvPr>
          <p:cNvSpPr txBox="1"/>
          <p:nvPr/>
        </p:nvSpPr>
        <p:spPr>
          <a:xfrm>
            <a:off x="663546" y="4812049"/>
            <a:ext cx="110519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Consumer non-nutritive food attribute demands increasingly drive upstream production patterns. True cost pricing opportunities exist.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Credence attributes: trust increasingly important, in science, in info, in service providers (regulation, standards, traceability, labeling ever more important)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8721D3-962A-921E-5E55-3187567B4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236" y="2162539"/>
            <a:ext cx="4628299" cy="24598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06DD4F-B798-1390-491B-5DC9CF568E64}"/>
              </a:ext>
            </a:extLst>
          </p:cNvPr>
          <p:cNvSpPr txBox="1"/>
          <p:nvPr/>
        </p:nvSpPr>
        <p:spPr>
          <a:xfrm>
            <a:off x="6096000" y="4436322"/>
            <a:ext cx="289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Source: Yi et al., </a:t>
            </a:r>
            <a:r>
              <a:rPr lang="it-IT" sz="1200" i="1" dirty="0">
                <a:solidFill>
                  <a:schemeClr val="bg1"/>
                </a:solidFill>
                <a:latin typeface="Georgia" panose="02040502050405020303" pitchFamily="18" charset="0"/>
              </a:rPr>
              <a:t>Nature Food </a:t>
            </a:r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2021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B5A99E-62D6-86C9-F686-9BD1EC1F45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-1656" b="16229"/>
          <a:stretch/>
        </p:blipFill>
        <p:spPr>
          <a:xfrm>
            <a:off x="1181491" y="2178452"/>
            <a:ext cx="4317331" cy="23789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A9D8DD1-5A56-78C3-3379-62B879EC1546}"/>
              </a:ext>
            </a:extLst>
          </p:cNvPr>
          <p:cNvSpPr txBox="1"/>
          <p:nvPr/>
        </p:nvSpPr>
        <p:spPr>
          <a:xfrm>
            <a:off x="1181491" y="4386445"/>
            <a:ext cx="289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Source: Barrett et al., </a:t>
            </a:r>
            <a:r>
              <a:rPr lang="it-IT" sz="1200" i="1" dirty="0">
                <a:solidFill>
                  <a:schemeClr val="bg1"/>
                </a:solidFill>
                <a:latin typeface="Georgia" panose="02040502050405020303" pitchFamily="18" charset="0"/>
              </a:rPr>
              <a:t>JEL </a:t>
            </a:r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in press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0904" y="1839329"/>
            <a:ext cx="11382019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14400" lvl="1" indent="-457200">
              <a:buAutoNum type="arabi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No magic bullets exist. Multiple constraints in play at once. Relaxing just one limits progress. Must realize synergies to adapt/scale. 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Example:   IR8/64 vs. Golden Rice.</a:t>
            </a: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6651653" y="0"/>
            <a:ext cx="534883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Must consciously bundle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78B7E46-C04C-4386-B2BA-655200EE2075}"/>
              </a:ext>
            </a:extLst>
          </p:cNvPr>
          <p:cNvSpPr txBox="1">
            <a:spLocks/>
          </p:cNvSpPr>
          <p:nvPr/>
        </p:nvSpPr>
        <p:spPr>
          <a:xfrm>
            <a:off x="2236875" y="1447800"/>
            <a:ext cx="6729099" cy="484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Why socio-technical innovation bundles?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14400" lvl="1" indent="-457200">
              <a:buFont typeface="Courier New" charset="0"/>
              <a:buAutoNum type="arabicParenBoth"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Font typeface="Courier New" charset="0"/>
              <a:buAutoNum type="romanLcParenBoth"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Font typeface="Wingdings" charset="2"/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101F4F-D945-78F2-0B38-3F78E6120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070" y="3672149"/>
            <a:ext cx="1889491" cy="28342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9236D0-1E56-F5F2-ABD9-9FF72943B4E0}"/>
              </a:ext>
            </a:extLst>
          </p:cNvPr>
          <p:cNvSpPr txBox="1"/>
          <p:nvPr/>
        </p:nvSpPr>
        <p:spPr>
          <a:xfrm>
            <a:off x="1124792" y="6506386"/>
            <a:ext cx="2435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Photo credit: IRRI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909ADB-F3F7-F077-326D-E393E87EE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460" y="3790528"/>
            <a:ext cx="5468193" cy="27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24698" y="1447800"/>
            <a:ext cx="6729099" cy="484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Why socio-technical innovation bundles?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14400" lvl="1" indent="-457200">
              <a:buAutoNum type="arabicParenBoth"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6651653" y="0"/>
            <a:ext cx="534883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Must consciously bundle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1FB95-30C4-701A-1AA5-3951D883D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653" y="2465809"/>
            <a:ext cx="5188343" cy="3441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77C104-A930-B3A6-4AFD-60A00E5C5C9F}"/>
              </a:ext>
            </a:extLst>
          </p:cNvPr>
          <p:cNvSpPr txBox="1"/>
          <p:nvPr/>
        </p:nvSpPr>
        <p:spPr>
          <a:xfrm>
            <a:off x="841572" y="2540899"/>
            <a:ext cx="5041338" cy="376279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(2) Must address predicted but 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unintended consequences. This generates a 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political economy of opposition due to spillovers and creative destruction. Bundling can build coalitions to overcome incumbent status quo bias. 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Also helps promote cooperation and peace. </a:t>
            </a:r>
          </a:p>
          <a:p>
            <a:pPr algn="r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E3E0B-03F4-17FA-C20B-7D9D1BF1D53C}"/>
              </a:ext>
            </a:extLst>
          </p:cNvPr>
          <p:cNvSpPr txBox="1"/>
          <p:nvPr/>
        </p:nvSpPr>
        <p:spPr>
          <a:xfrm>
            <a:off x="6651653" y="6149806"/>
            <a:ext cx="3916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Source: Herrero et al. </a:t>
            </a:r>
            <a:r>
              <a:rPr lang="en-US" sz="1200" i="1" dirty="0">
                <a:solidFill>
                  <a:schemeClr val="bg1"/>
                </a:solidFill>
                <a:latin typeface="Georgia" panose="02040502050405020303" pitchFamily="18" charset="0"/>
              </a:rPr>
              <a:t>Lancet Planetary Health</a:t>
            </a: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 2021</a:t>
            </a:r>
            <a:endParaRPr lang="en-US" sz="12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4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720" y="1546329"/>
            <a:ext cx="11382019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(3) Heterogeneous needs require bundled solutions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6651653" y="0"/>
            <a:ext cx="534883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Must consciously bundle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F6FD6-E797-B23B-6BCA-37BC7AFD2C2E}"/>
              </a:ext>
            </a:extLst>
          </p:cNvPr>
          <p:cNvSpPr txBox="1"/>
          <p:nvPr/>
        </p:nvSpPr>
        <p:spPr>
          <a:xfrm>
            <a:off x="5053431" y="6634424"/>
            <a:ext cx="3515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Graphic credit: Ross Welch/Mike Gore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AE7703-4B88-0EC5-FACE-3AECED209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947" y="2992595"/>
            <a:ext cx="5055563" cy="3197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4A8B59-46A8-463F-CC63-2E3A19DD1EBE}"/>
              </a:ext>
            </a:extLst>
          </p:cNvPr>
          <p:cNvSpPr txBox="1"/>
          <p:nvPr/>
        </p:nvSpPr>
        <p:spPr>
          <a:xfrm>
            <a:off x="5564072" y="6480535"/>
            <a:ext cx="3515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Graphic credit: Ross Welch/Mike Gore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169E47D-5D2B-8C9A-3167-DC02D7158E2E}"/>
              </a:ext>
            </a:extLst>
          </p:cNvPr>
          <p:cNvSpPr txBox="1">
            <a:spLocks/>
          </p:cNvSpPr>
          <p:nvPr/>
        </p:nvSpPr>
        <p:spPr>
          <a:xfrm>
            <a:off x="2924698" y="1447800"/>
            <a:ext cx="6729099" cy="484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Why socio-technical innovation bundles?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Font typeface="Wingdings" charset="2"/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5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FD9197FF-BF55-8A58-69DC-FB9F8E4D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142744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Food security is a human right (Art. 25 1948 UDHR), intrinsic to human flourishing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0E567-CAD7-424F-A804-84550E74301C}"/>
              </a:ext>
            </a:extLst>
          </p:cNvPr>
          <p:cNvSpPr txBox="1"/>
          <p:nvPr/>
        </p:nvSpPr>
        <p:spPr>
          <a:xfrm>
            <a:off x="6206591" y="322838"/>
            <a:ext cx="5031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Why should we care?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BB18C-B4BF-4A7A-8188-F42B8856B651}"/>
              </a:ext>
            </a:extLst>
          </p:cNvPr>
          <p:cNvSpPr txBox="1"/>
          <p:nvPr/>
        </p:nvSpPr>
        <p:spPr>
          <a:xfrm>
            <a:off x="1855546" y="2344173"/>
            <a:ext cx="464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Food security exists if and only if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sz="2400" i="1" u="sng" dirty="0">
                <a:solidFill>
                  <a:schemeClr val="bg1"/>
                </a:solidFill>
                <a:latin typeface="Georgia" panose="02040502050405020303" pitchFamily="18" charset="0"/>
              </a:rPr>
              <a:t>all people </a:t>
            </a:r>
            <a:r>
              <a:rPr lang="en-US" sz="2400" i="1" dirty="0">
                <a:solidFill>
                  <a:schemeClr val="bg1"/>
                </a:solidFill>
                <a:latin typeface="Georgia" panose="02040502050405020303" pitchFamily="18" charset="0"/>
              </a:rPr>
              <a:t>at </a:t>
            </a:r>
            <a:r>
              <a:rPr lang="en-US" sz="2400" i="1" u="sng" dirty="0">
                <a:solidFill>
                  <a:schemeClr val="bg1"/>
                </a:solidFill>
                <a:latin typeface="Georgia" panose="02040502050405020303" pitchFamily="18" charset="0"/>
              </a:rPr>
              <a:t>all times </a:t>
            </a:r>
            <a:r>
              <a:rPr lang="en-US" sz="2400" i="1" dirty="0">
                <a:solidFill>
                  <a:schemeClr val="bg1"/>
                </a:solidFill>
                <a:latin typeface="Georgia" panose="02040502050405020303" pitchFamily="18" charset="0"/>
              </a:rPr>
              <a:t>have physical, social, and economic access to </a:t>
            </a:r>
            <a:r>
              <a:rPr lang="en-US" sz="2400" i="1" u="sng" dirty="0">
                <a:solidFill>
                  <a:schemeClr val="bg1"/>
                </a:solidFill>
                <a:latin typeface="Georgia" panose="02040502050405020303" pitchFamily="18" charset="0"/>
              </a:rPr>
              <a:t>sufficient, safe and nutritious food </a:t>
            </a:r>
            <a:r>
              <a:rPr lang="en-US" sz="2400" i="1" dirty="0">
                <a:solidFill>
                  <a:schemeClr val="bg1"/>
                </a:solidFill>
                <a:latin typeface="Georgia" panose="02040502050405020303" pitchFamily="18" charset="0"/>
              </a:rPr>
              <a:t>that meets their dietary needs and food preferences </a:t>
            </a:r>
            <a:r>
              <a:rPr lang="en-US" sz="2400" i="1" u="sng" dirty="0">
                <a:solidFill>
                  <a:schemeClr val="bg1"/>
                </a:solidFill>
                <a:latin typeface="Georgia" panose="02040502050405020303" pitchFamily="18" charset="0"/>
              </a:rPr>
              <a:t>for an active and healthy life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”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(1996 World Food Summit definition, emphasis added)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C3F62-A5C6-4ACB-B0B0-8D71A2F51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043894"/>
            <a:ext cx="3524250" cy="46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55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FD9197FF-BF55-8A58-69DC-FB9F8E4D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799" y="1296523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And basic security depends on food security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0E567-CAD7-424F-A804-84550E74301C}"/>
              </a:ext>
            </a:extLst>
          </p:cNvPr>
          <p:cNvSpPr txBox="1"/>
          <p:nvPr/>
        </p:nvSpPr>
        <p:spPr>
          <a:xfrm>
            <a:off x="6206591" y="322838"/>
            <a:ext cx="5031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Why should we care?</a:t>
            </a:r>
          </a:p>
        </p:txBody>
      </p:sp>
      <p:pic>
        <p:nvPicPr>
          <p:cNvPr id="1026" name="Picture 2" descr="Hundreds protest in crisis-hit Sri Lanka as IMF talks loom">
            <a:extLst>
              <a:ext uri="{FF2B5EF4-FFF2-40B4-BE49-F238E27FC236}">
                <a16:creationId xmlns:a16="http://schemas.microsoft.com/office/drawing/2014/main" id="{1333E580-9D8F-92D3-CEDB-6918E888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71" y="1901095"/>
            <a:ext cx="8299057" cy="43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12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939BCB-8CCF-4929-860B-0A436536CE1C}"/>
              </a:ext>
            </a:extLst>
          </p:cNvPr>
          <p:cNvSpPr txBox="1"/>
          <p:nvPr/>
        </p:nvSpPr>
        <p:spPr>
          <a:xfrm>
            <a:off x="4901578" y="301164"/>
            <a:ext cx="713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Is there a food security crisis?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8521" y="2585783"/>
            <a:ext cx="838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Is there a food security crisis currently?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4B440B-304D-1ED3-1EC5-5C072F035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0" y="1383626"/>
            <a:ext cx="2018754" cy="2655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03802B-2E31-3E51-8E07-AD9672DC761E}"/>
              </a:ext>
            </a:extLst>
          </p:cNvPr>
          <p:cNvSpPr txBox="1"/>
          <p:nvPr/>
        </p:nvSpPr>
        <p:spPr>
          <a:xfrm>
            <a:off x="6736258" y="1437609"/>
            <a:ext cx="4043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“A Global Food Crisis Looms” – </a:t>
            </a:r>
            <a:r>
              <a:rPr lang="en-US" sz="1600" i="1" dirty="0">
                <a:solidFill>
                  <a:srgbClr val="FF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New York Times, Apr 2020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465CC0-F85F-9C5B-1951-327FA1BF58E2}"/>
              </a:ext>
            </a:extLst>
          </p:cNvPr>
          <p:cNvSpPr txBox="1"/>
          <p:nvPr/>
        </p:nvSpPr>
        <p:spPr>
          <a:xfrm>
            <a:off x="3030106" y="1407014"/>
            <a:ext cx="32792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“The World Is Headed for a Food Security Crisis” </a:t>
            </a:r>
          </a:p>
          <a:p>
            <a:r>
              <a:rPr lang="en-US" sz="1600" dirty="0">
                <a:solidFill>
                  <a:srgbClr val="FF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– Time, Mar 2018</a:t>
            </a:r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625578-035A-BC24-ED98-2EE6C6EDC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751" y="3881437"/>
            <a:ext cx="4718957" cy="2752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2CE3A7-68EF-076C-6CDB-0D488C81B07E}"/>
              </a:ext>
            </a:extLst>
          </p:cNvPr>
          <p:cNvSpPr txBox="1"/>
          <p:nvPr/>
        </p:nvSpPr>
        <p:spPr>
          <a:xfrm>
            <a:off x="2548991" y="3291038"/>
            <a:ext cx="4086478" cy="28226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Yes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48B0A-6624-C221-526D-EF15959C825C}"/>
              </a:ext>
            </a:extLst>
          </p:cNvPr>
          <p:cNvSpPr txBox="1"/>
          <p:nvPr/>
        </p:nvSpPr>
        <p:spPr>
          <a:xfrm>
            <a:off x="6489813" y="3302439"/>
            <a:ext cx="5545066" cy="28226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… but more stalled progress than crisis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0521C-8BF0-E7AA-B4DD-F7AA5A31E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370" y="3839691"/>
            <a:ext cx="4800600" cy="27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689971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Don’t despair, but don’t dally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910AC9-9865-E498-7DB7-D9DF17D12300}"/>
              </a:ext>
            </a:extLst>
          </p:cNvPr>
          <p:cNvSpPr txBox="1"/>
          <p:nvPr/>
        </p:nvSpPr>
        <p:spPr>
          <a:xfrm>
            <a:off x="1119352" y="1447800"/>
            <a:ext cx="1041179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We face formidable challenges but they are manageable</a:t>
            </a:r>
          </a:p>
          <a:p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We face a food crisis but have prevailed before in food crises and can/will again</a:t>
            </a:r>
          </a:p>
          <a:p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Requires: </a:t>
            </a:r>
          </a:p>
          <a:p>
            <a:pPr marL="514350" indent="-514350">
              <a:buAutoNum type="romanLcParenBoth"/>
            </a:pP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progressive strategy – trust science and support the poor</a:t>
            </a:r>
          </a:p>
          <a:p>
            <a:pPr marL="514350" indent="-514350">
              <a:buAutoNum type="romanLcParenBoth"/>
            </a:pP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focus on a small set of HERS objectives and build coalitions</a:t>
            </a:r>
          </a:p>
          <a:p>
            <a:pPr marL="514350" indent="-514350">
              <a:buAutoNum type="romanLcParenBoth"/>
            </a:pP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Incentivize and bundling innovations from varied domains</a:t>
            </a:r>
          </a:p>
          <a:p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Thank you for your time and interest!</a:t>
            </a:r>
          </a:p>
          <a:p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pPr lvl="1"/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u_logo_sml_150_ppt">
            <a:extLst>
              <a:ext uri="{FF2B5EF4-FFF2-40B4-BE49-F238E27FC236}">
                <a16:creationId xmlns:a16="http://schemas.microsoft.com/office/drawing/2014/main" id="{99470695-8B94-34D2-7369-280FA096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939BCB-8CCF-4929-860B-0A436536CE1C}"/>
              </a:ext>
            </a:extLst>
          </p:cNvPr>
          <p:cNvSpPr txBox="1"/>
          <p:nvPr/>
        </p:nvSpPr>
        <p:spPr>
          <a:xfrm>
            <a:off x="5819695" y="340649"/>
            <a:ext cx="571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Formidable challenges …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749FD4-DE28-A133-90B6-EF0B5E723C1B}"/>
              </a:ext>
            </a:extLst>
          </p:cNvPr>
          <p:cNvGrpSpPr/>
          <p:nvPr/>
        </p:nvGrpSpPr>
        <p:grpSpPr>
          <a:xfrm>
            <a:off x="2821331" y="1257511"/>
            <a:ext cx="7299016" cy="2677656"/>
            <a:chOff x="2821331" y="1257511"/>
            <a:chExt cx="7299016" cy="2677656"/>
          </a:xfrm>
        </p:grpSpPr>
        <p:sp>
          <p:nvSpPr>
            <p:cNvPr id="3" name="TextBox 2"/>
            <p:cNvSpPr txBox="1"/>
            <p:nvPr/>
          </p:nvSpPr>
          <p:spPr>
            <a:xfrm>
              <a:off x="2821331" y="1257511"/>
              <a:ext cx="729901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These challenges are formidable</a:t>
              </a:r>
            </a:p>
            <a:p>
              <a:endParaRPr lang="en-US" sz="2400" b="1" dirty="0">
                <a:solidFill>
                  <a:schemeClr val="bg1"/>
                </a:solidFill>
                <a:latin typeface="Georgia" pitchFamily="18" charset="0"/>
              </a:endParaRPr>
            </a:p>
            <a:p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Long-run drivers: 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Georgia" pitchFamily="18" charset="0"/>
                </a:rPr>
                <a:t>1. Population/income growth, urbanization          </a:t>
              </a:r>
            </a:p>
            <a:p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         	robust demand growth</a:t>
              </a:r>
            </a:p>
            <a:p>
              <a:endParaRPr lang="en-US" sz="2400" b="1" dirty="0">
                <a:solidFill>
                  <a:schemeClr val="bg1"/>
                </a:solidFill>
                <a:latin typeface="Georgia" pitchFamily="18" charset="0"/>
              </a:endParaRPr>
            </a:p>
            <a:p>
              <a:pPr lvl="1"/>
              <a:endParaRPr lang="en-US" sz="2400" b="1" dirty="0">
                <a:latin typeface="Georgia" pitchFamily="18" charset="0"/>
              </a:endParaRPr>
            </a:p>
          </p:txBody>
        </p:sp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844E764F-4F34-EE9E-5A4B-5164EE29E54F}"/>
                </a:ext>
              </a:extLst>
            </p:cNvPr>
            <p:cNvSpPr/>
            <p:nvPr/>
          </p:nvSpPr>
          <p:spPr>
            <a:xfrm>
              <a:off x="3081093" y="2910003"/>
              <a:ext cx="565328" cy="2023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99A2D2-F5FC-3C3F-63B5-CA362E178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172" y="4776102"/>
            <a:ext cx="3351381" cy="18926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4EED3D-16A2-2D2D-CFEA-EB293656B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687" y="2098446"/>
            <a:ext cx="2875521" cy="231535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A4A51C-866F-7583-862F-76F449B0B088}"/>
              </a:ext>
            </a:extLst>
          </p:cNvPr>
          <p:cNvGrpSpPr/>
          <p:nvPr/>
        </p:nvGrpSpPr>
        <p:grpSpPr>
          <a:xfrm>
            <a:off x="45447" y="1921858"/>
            <a:ext cx="2646003" cy="3420822"/>
            <a:chOff x="5445979" y="1809756"/>
            <a:chExt cx="3666490" cy="5087999"/>
          </a:xfrm>
        </p:grpSpPr>
        <p:pic>
          <p:nvPicPr>
            <p:cNvPr id="19" name="Picture 18" descr="A close up of a map&#10;&#10;Description automatically generated">
              <a:extLst>
                <a:ext uri="{FF2B5EF4-FFF2-40B4-BE49-F238E27FC236}">
                  <a16:creationId xmlns:a16="http://schemas.microsoft.com/office/drawing/2014/main" id="{C7C62E1A-CADB-B0FC-312D-1488FD7ADD9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979" y="1809756"/>
              <a:ext cx="3666490" cy="4953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F0E50F-8000-0B4A-EDBF-463322C63C4C}"/>
                </a:ext>
              </a:extLst>
            </p:cNvPr>
            <p:cNvSpPr txBox="1"/>
            <p:nvPr/>
          </p:nvSpPr>
          <p:spPr>
            <a:xfrm>
              <a:off x="5867400" y="6485757"/>
              <a:ext cx="2895600" cy="411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Georgia" panose="02040502050405020303" pitchFamily="18" charset="0"/>
                  <a:hlinkClick r:id="rId6"/>
                </a:rPr>
                <a:t>Vollset</a:t>
              </a:r>
              <a:r>
                <a:rPr lang="en-US" sz="1200" dirty="0">
                  <a:latin typeface="Georgia" panose="02040502050405020303" pitchFamily="18" charset="0"/>
                  <a:hlinkClick r:id="rId6"/>
                </a:rPr>
                <a:t> et al. </a:t>
              </a:r>
              <a:r>
                <a:rPr lang="en-US" sz="1200" i="1" dirty="0">
                  <a:latin typeface="Georgia" panose="02040502050405020303" pitchFamily="18" charset="0"/>
                  <a:hlinkClick r:id="rId6"/>
                </a:rPr>
                <a:t>Lancet</a:t>
              </a:r>
              <a:r>
                <a:rPr lang="en-US" sz="1200" dirty="0">
                  <a:latin typeface="Georgia" panose="02040502050405020303" pitchFamily="18" charset="0"/>
                  <a:hlinkClick r:id="rId6"/>
                </a:rPr>
                <a:t> 2020</a:t>
              </a:r>
              <a:endParaRPr lang="en-US" sz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5F2AC1-655D-6F60-C44F-4E68CA7224E8}"/>
              </a:ext>
            </a:extLst>
          </p:cNvPr>
          <p:cNvGrpSpPr/>
          <p:nvPr/>
        </p:nvGrpSpPr>
        <p:grpSpPr>
          <a:xfrm>
            <a:off x="2905041" y="3533716"/>
            <a:ext cx="5947646" cy="1408014"/>
            <a:chOff x="2905041" y="3533716"/>
            <a:chExt cx="5947646" cy="1408014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9D8FA8A0-B4D3-2C6F-378D-9B5B3020DDC1}"/>
                </a:ext>
              </a:extLst>
            </p:cNvPr>
            <p:cNvSpPr/>
            <p:nvPr/>
          </p:nvSpPr>
          <p:spPr>
            <a:xfrm>
              <a:off x="3081093" y="4407645"/>
              <a:ext cx="565328" cy="2023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295EC1-61A1-7569-EC86-43DDE45C5365}"/>
                </a:ext>
              </a:extLst>
            </p:cNvPr>
            <p:cNvSpPr txBox="1"/>
            <p:nvPr/>
          </p:nvSpPr>
          <p:spPr>
            <a:xfrm>
              <a:off x="2905041" y="3533716"/>
              <a:ext cx="5947646" cy="1408014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Georgia" pitchFamily="18" charset="0"/>
                </a:rPr>
                <a:t>2. Land/water constraints + climate change + slowing productivity growth    </a:t>
              </a:r>
            </a:p>
            <a:p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         	headwinds for supply growth</a:t>
              </a:r>
            </a:p>
            <a:p>
              <a:pPr algn="r"/>
              <a:endParaRPr lang="en-US" sz="24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D0A7FC5-8B39-A9D8-C8FE-14D9A44D92C7}"/>
              </a:ext>
            </a:extLst>
          </p:cNvPr>
          <p:cNvSpPr txBox="1"/>
          <p:nvPr/>
        </p:nvSpPr>
        <p:spPr>
          <a:xfrm>
            <a:off x="8679131" y="4386169"/>
            <a:ext cx="4158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Source: Barrett and Bevis </a:t>
            </a:r>
            <a:r>
              <a:rPr lang="en-US" sz="1200" i="1" dirty="0">
                <a:solidFill>
                  <a:schemeClr val="bg1"/>
                </a:solidFill>
                <a:latin typeface="Georgia" panose="02040502050405020303" pitchFamily="18" charset="0"/>
              </a:rPr>
              <a:t>Nature Geoscience </a:t>
            </a: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2015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8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u_logo_sml_150_ppt">
            <a:extLst>
              <a:ext uri="{FF2B5EF4-FFF2-40B4-BE49-F238E27FC236}">
                <a16:creationId xmlns:a16="http://schemas.microsoft.com/office/drawing/2014/main" id="{99470695-8B94-34D2-7369-280FA096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1598" y="1204518"/>
            <a:ext cx="9449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Formidable yes, but manageable </a:t>
            </a:r>
          </a:p>
          <a:p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The world has previously overcome global food security challenges through scientific and social protection innovations.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39BCB-8CCF-4929-860B-0A436536CE1C}"/>
              </a:ext>
            </a:extLst>
          </p:cNvPr>
          <p:cNvSpPr txBox="1"/>
          <p:nvPr/>
        </p:nvSpPr>
        <p:spPr>
          <a:xfrm>
            <a:off x="5819695" y="340649"/>
            <a:ext cx="571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… but manageable</a:t>
            </a:r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10B3590-9EDB-241E-418A-5266349DC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" y="2780806"/>
            <a:ext cx="3184744" cy="20994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79E544E-3560-9A58-97D8-34CEECA2153C}"/>
              </a:ext>
            </a:extLst>
          </p:cNvPr>
          <p:cNvGrpSpPr/>
          <p:nvPr/>
        </p:nvGrpSpPr>
        <p:grpSpPr>
          <a:xfrm>
            <a:off x="3104389" y="2988907"/>
            <a:ext cx="6734792" cy="1959381"/>
            <a:chOff x="1609653" y="2805836"/>
            <a:chExt cx="12264318" cy="33220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8A7E52-627A-E998-0A07-6CD35875055C}"/>
                </a:ext>
              </a:extLst>
            </p:cNvPr>
            <p:cNvSpPr txBox="1"/>
            <p:nvPr/>
          </p:nvSpPr>
          <p:spPr>
            <a:xfrm>
              <a:off x="4647747" y="5345180"/>
              <a:ext cx="9226224" cy="782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Data: Our World in Data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 credits: IRRI, Forward Press, </a:t>
              </a:r>
              <a:r>
                <a:rPr lang="en-US" sz="1200" dirty="0" err="1">
                  <a:solidFill>
                    <a:schemeClr val="bg1"/>
                  </a:solidFill>
                  <a:latin typeface="Georgia" panose="02040502050405020303" pitchFamily="18" charset="0"/>
                </a:rPr>
                <a:t>Edesia</a:t>
              </a:r>
              <a:r>
                <a:rPr lang="en-US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, Mike Gore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8862B73-F5DD-9AD5-5BCD-4CDDD0684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9653" y="2805836"/>
              <a:ext cx="4467090" cy="2511135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005A8E0-3C78-6ED1-70C7-C29DC062F0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 r="15938"/>
          <a:stretch/>
        </p:blipFill>
        <p:spPr>
          <a:xfrm>
            <a:off x="5647677" y="3007261"/>
            <a:ext cx="2430893" cy="1481077"/>
          </a:xfrm>
          <a:prstGeom prst="rect">
            <a:avLst/>
          </a:prstGeom>
        </p:spPr>
      </p:pic>
      <p:pic>
        <p:nvPicPr>
          <p:cNvPr id="16" name="Picture 2" descr="State-Of-The-Art Automation Processes Helps More Malnourished Children |  Rockwell Automation">
            <a:extLst>
              <a:ext uri="{FF2B5EF4-FFF2-40B4-BE49-F238E27FC236}">
                <a16:creationId xmlns:a16="http://schemas.microsoft.com/office/drawing/2014/main" id="{443D0C42-CE73-4CD7-9927-9B3D417EB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05" y="3004388"/>
            <a:ext cx="1481078" cy="148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F2BC13-8A24-2872-FAA3-F8828EEE4D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6626" y="3003231"/>
            <a:ext cx="2174060" cy="1481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005334-D5DE-F2BC-44F9-4300979573DD}"/>
              </a:ext>
            </a:extLst>
          </p:cNvPr>
          <p:cNvSpPr txBox="1"/>
          <p:nvPr/>
        </p:nvSpPr>
        <p:spPr>
          <a:xfrm>
            <a:off x="1287573" y="5088362"/>
            <a:ext cx="10697670" cy="209945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We can prevail again IFF we follow a </a:t>
            </a:r>
            <a:r>
              <a:rPr lang="en-US" sz="2400" b="1" i="1" u="sng" dirty="0">
                <a:solidFill>
                  <a:schemeClr val="bg1"/>
                </a:solidFill>
                <a:latin typeface="Georgia" pitchFamily="18" charset="0"/>
              </a:rPr>
              <a:t>progressive</a:t>
            </a:r>
            <a:r>
              <a:rPr lang="en-US" sz="2400" b="1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strategy: 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trust in science + demonstrate solidarity w/poor … must 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bundle the two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Must 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define the task(s) correctly. It’s no longer hunger and yields. 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996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12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939BCB-8CCF-4929-860B-0A436536CE1C}"/>
              </a:ext>
            </a:extLst>
          </p:cNvPr>
          <p:cNvSpPr txBox="1"/>
          <p:nvPr/>
        </p:nvSpPr>
        <p:spPr>
          <a:xfrm>
            <a:off x="4901578" y="301164"/>
            <a:ext cx="713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Four horsemen: C</a:t>
            </a:r>
            <a:r>
              <a:rPr lang="en-US" sz="2800" b="1" baseline="30000" dirty="0">
                <a:latin typeface="Georgia" pitchFamily="18" charset="0"/>
              </a:rPr>
              <a:t>2</a:t>
            </a:r>
            <a:r>
              <a:rPr lang="en-US" sz="2800" b="1" dirty="0">
                <a:latin typeface="Georgia" pitchFamily="18" charset="0"/>
              </a:rPr>
              <a:t>M</a:t>
            </a:r>
            <a:r>
              <a:rPr lang="en-US" sz="2800" b="1" baseline="30000" dirty="0">
                <a:latin typeface="Georgia" pitchFamily="18" charset="0"/>
              </a:rPr>
              <a:t>2</a:t>
            </a:r>
            <a:r>
              <a:rPr lang="en-US" sz="2800" b="1" dirty="0">
                <a:latin typeface="Georgia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193" y="1208660"/>
            <a:ext cx="11385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So what to tackle? The four horsemen of food crises</a:t>
            </a:r>
          </a:p>
          <a:p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b="1" u="sng" dirty="0">
                <a:solidFill>
                  <a:schemeClr val="bg1"/>
                </a:solidFill>
                <a:latin typeface="Georgia" pitchFamily="18" charset="0"/>
              </a:rPr>
              <a:t>1. Climate change: 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Fuel demand growth by 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forced displacement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– climate refugees, droughts, etc. 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Retards productivity advances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and investment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8" name="Screen Shot 2021-10-28 at 1.59.27 PM.png" descr="Screen Shot 2021-10-28 at 1.59.27 PM.png">
            <a:extLst>
              <a:ext uri="{FF2B5EF4-FFF2-40B4-BE49-F238E27FC236}">
                <a16:creationId xmlns:a16="http://schemas.microsoft.com/office/drawing/2014/main" id="{FF6EDB09-F19E-DAF4-F4D5-1E12FE5EF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754" y="3611542"/>
            <a:ext cx="4333609" cy="2974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Screen Shot 2021-10-28 at 1.59.31 PM.png" descr="Screen Shot 2021-10-28 at 1.59.31 PM.png">
            <a:extLst>
              <a:ext uri="{FF2B5EF4-FFF2-40B4-BE49-F238E27FC236}">
                <a16:creationId xmlns:a16="http://schemas.microsoft.com/office/drawing/2014/main" id="{8D007A5A-E27E-0B8C-87ED-C86A3411E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14" y="3582748"/>
            <a:ext cx="4105332" cy="298890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ource: Ortiz-Bobea et al (Nature Climate Change, 2021)">
            <a:extLst>
              <a:ext uri="{FF2B5EF4-FFF2-40B4-BE49-F238E27FC236}">
                <a16:creationId xmlns:a16="http://schemas.microsoft.com/office/drawing/2014/main" id="{E8DA8F60-A559-0690-AAB5-7E37D9472ADF}"/>
              </a:ext>
            </a:extLst>
          </p:cNvPr>
          <p:cNvSpPr txBox="1"/>
          <p:nvPr/>
        </p:nvSpPr>
        <p:spPr>
          <a:xfrm>
            <a:off x="3999728" y="6468857"/>
            <a:ext cx="5312801" cy="39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3900">
                <a:solidFill>
                  <a:srgbClr val="53585F"/>
                </a:solidFill>
              </a:defRPr>
            </a:lvl1pPr>
          </a:lstStyle>
          <a:p>
            <a:r>
              <a:rPr sz="1600" dirty="0">
                <a:latin typeface="Georgia" panose="02040502050405020303" pitchFamily="18" charset="0"/>
              </a:rPr>
              <a:t>Source: Ortiz-Bobea et al (</a:t>
            </a:r>
            <a:r>
              <a:rPr sz="1600" i="1" dirty="0">
                <a:latin typeface="Georgia" panose="02040502050405020303" pitchFamily="18" charset="0"/>
              </a:rPr>
              <a:t>Nature Climate Change</a:t>
            </a:r>
            <a:r>
              <a:rPr sz="1600" dirty="0">
                <a:latin typeface="Georgia" panose="02040502050405020303" pitchFamily="18" charset="0"/>
              </a:rPr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268807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12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939BCB-8CCF-4929-860B-0A436536CE1C}"/>
              </a:ext>
            </a:extLst>
          </p:cNvPr>
          <p:cNvSpPr txBox="1"/>
          <p:nvPr/>
        </p:nvSpPr>
        <p:spPr>
          <a:xfrm>
            <a:off x="4901578" y="301164"/>
            <a:ext cx="713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Four horsemen: C</a:t>
            </a:r>
            <a:r>
              <a:rPr lang="en-US" sz="2800" b="1" baseline="30000" dirty="0">
                <a:latin typeface="Georgia" pitchFamily="18" charset="0"/>
              </a:rPr>
              <a:t>2</a:t>
            </a:r>
            <a:r>
              <a:rPr lang="en-US" sz="2800" b="1" dirty="0">
                <a:latin typeface="Georgia" pitchFamily="18" charset="0"/>
              </a:rPr>
              <a:t>M</a:t>
            </a:r>
            <a:r>
              <a:rPr lang="en-US" sz="2800" b="1" baseline="30000" dirty="0">
                <a:latin typeface="Georgia" pitchFamily="18" charset="0"/>
              </a:rPr>
              <a:t>2</a:t>
            </a:r>
            <a:r>
              <a:rPr lang="en-US" sz="2800" b="1" dirty="0">
                <a:latin typeface="Georgia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193" y="1208660"/>
            <a:ext cx="11385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Georgia" pitchFamily="18" charset="0"/>
              </a:rPr>
              <a:t>2. Conflict: </a:t>
            </a:r>
          </a:p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&gt;89mn forcibly displaced +~15mn Ukraine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this year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… highest on record</a:t>
            </a:r>
          </a:p>
          <a:p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Conflict-affected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 nations &gt;75% of stunted children globally (FAO et al. 2017) 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Pop. in fragile settings growing. 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&gt;2bn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now, ~ 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80% world’s poor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(OECD 2018)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A316185-2026-F1F4-F3D5-72DCB3917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1"/>
          <a:stretch/>
        </p:blipFill>
        <p:spPr bwMode="auto">
          <a:xfrm>
            <a:off x="10099978" y="3927380"/>
            <a:ext cx="1818495" cy="266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2EE5CD-861D-4DD0-771F-E35D3415F6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23" y="5495299"/>
            <a:ext cx="4969985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1DE467-B3AE-4BD5-AFB5-372166932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93" y="5332388"/>
            <a:ext cx="3962400" cy="1553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45F6B3-E20A-B46D-33CE-8BA802FBF83F}"/>
              </a:ext>
            </a:extLst>
          </p:cNvPr>
          <p:cNvSpPr txBox="1"/>
          <p:nvPr/>
        </p:nvSpPr>
        <p:spPr>
          <a:xfrm>
            <a:off x="784927" y="3778981"/>
            <a:ext cx="11021353" cy="155340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Food insecurity destabilizes societies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lacking strong social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safety nets. Unrest in ~50 nations 2007-12. Sri Lanka now.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And climate change makes it worse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…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pPr algn="r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C71F7-07F1-0DB1-D781-AE803FDA3473}"/>
              </a:ext>
            </a:extLst>
          </p:cNvPr>
          <p:cNvSpPr txBox="1"/>
          <p:nvPr/>
        </p:nvSpPr>
        <p:spPr>
          <a:xfrm>
            <a:off x="5293540" y="6635469"/>
            <a:ext cx="3962400" cy="25032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Georgia" pitchFamily="18" charset="0"/>
              </a:rPr>
              <a:t>(Hsiang et al. 2013; von </a:t>
            </a:r>
            <a:r>
              <a:rPr lang="en-US" sz="1400" dirty="0" err="1">
                <a:solidFill>
                  <a:schemeClr val="bg1"/>
                </a:solidFill>
                <a:latin typeface="Georgia" pitchFamily="18" charset="0"/>
              </a:rPr>
              <a:t>Uexkul</a:t>
            </a:r>
            <a:r>
              <a:rPr lang="en-US" sz="1400" dirty="0">
                <a:solidFill>
                  <a:schemeClr val="bg1"/>
                </a:solidFill>
                <a:latin typeface="Georgia" pitchFamily="18" charset="0"/>
              </a:rPr>
              <a:t> et al. 2016)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12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939BCB-8CCF-4929-860B-0A436536CE1C}"/>
              </a:ext>
            </a:extLst>
          </p:cNvPr>
          <p:cNvSpPr txBox="1"/>
          <p:nvPr/>
        </p:nvSpPr>
        <p:spPr>
          <a:xfrm>
            <a:off x="4901578" y="301164"/>
            <a:ext cx="713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Four horsemen: C</a:t>
            </a:r>
            <a:r>
              <a:rPr lang="en-US" sz="2800" b="1" baseline="30000" dirty="0">
                <a:latin typeface="Georgia" pitchFamily="18" charset="0"/>
              </a:rPr>
              <a:t>2</a:t>
            </a:r>
            <a:r>
              <a:rPr lang="en-US" sz="2800" b="1" dirty="0">
                <a:latin typeface="Georgia" pitchFamily="18" charset="0"/>
              </a:rPr>
              <a:t>M</a:t>
            </a:r>
            <a:r>
              <a:rPr lang="en-US" sz="2800" b="1" baseline="30000" dirty="0">
                <a:latin typeface="Georgia" pitchFamily="18" charset="0"/>
              </a:rPr>
              <a:t>2</a:t>
            </a:r>
            <a:r>
              <a:rPr lang="en-US" sz="2800" b="1" dirty="0">
                <a:latin typeface="Georgia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193" y="1208660"/>
            <a:ext cx="113854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Georgia" pitchFamily="18" charset="0"/>
              </a:rPr>
              <a:t>3. Macroeconomic growth and stability </a:t>
            </a:r>
          </a:p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Poverty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 is main cause of food insecurity. Growth reduces poverty. 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&gt;3 bn cannot afford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a healthy diet. 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COVID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 a massive setback, esp. in countries w/o strong safety nets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Macro slowdown/instability fuels 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flight to dollar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,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aggravates debt and food price issues in LMICs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AD6215-81B6-A81C-A3C0-B330D27A24BF}"/>
              </a:ext>
            </a:extLst>
          </p:cNvPr>
          <p:cNvGrpSpPr/>
          <p:nvPr/>
        </p:nvGrpSpPr>
        <p:grpSpPr>
          <a:xfrm>
            <a:off x="7764886" y="3516983"/>
            <a:ext cx="4274969" cy="3341016"/>
            <a:chOff x="556300" y="2807780"/>
            <a:chExt cx="4800601" cy="38657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C1A0CA-0CE0-1FA6-EEDA-377624653029}"/>
                </a:ext>
              </a:extLst>
            </p:cNvPr>
            <p:cNvGrpSpPr/>
            <p:nvPr/>
          </p:nvGrpSpPr>
          <p:grpSpPr>
            <a:xfrm>
              <a:off x="556301" y="2807780"/>
              <a:ext cx="4800600" cy="3826446"/>
              <a:chOff x="18422" y="3130487"/>
              <a:chExt cx="4625581" cy="3737561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CCE50E-40DB-13C7-FD38-5AE5BA57B7BD}"/>
                  </a:ext>
                </a:extLst>
              </p:cNvPr>
              <p:cNvSpPr txBox="1"/>
              <p:nvPr/>
            </p:nvSpPr>
            <p:spPr>
              <a:xfrm>
                <a:off x="18422" y="6621827"/>
                <a:ext cx="3505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Source: Barrett and Bevis, 2015</a:t>
                </a: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8EFE53E-749C-8A18-DBD3-9B27A187B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629" y="3130487"/>
                <a:ext cx="4578374" cy="3489195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8E6E14-B61B-2201-9DA7-0B2A347568E6}"/>
                </a:ext>
              </a:extLst>
            </p:cNvPr>
            <p:cNvSpPr txBox="1"/>
            <p:nvPr/>
          </p:nvSpPr>
          <p:spPr>
            <a:xfrm>
              <a:off x="556300" y="6365705"/>
              <a:ext cx="36378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Georgia" panose="02040502050405020303" pitchFamily="18" charset="0"/>
                </a:rPr>
                <a:t>Source: Barrett and Bevis, 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40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12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939BCB-8CCF-4929-860B-0A436536CE1C}"/>
              </a:ext>
            </a:extLst>
          </p:cNvPr>
          <p:cNvSpPr txBox="1"/>
          <p:nvPr/>
        </p:nvSpPr>
        <p:spPr>
          <a:xfrm>
            <a:off x="4901578" y="301164"/>
            <a:ext cx="713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Four horsemen: C</a:t>
            </a:r>
            <a:r>
              <a:rPr lang="en-US" sz="2800" b="1" baseline="30000" dirty="0">
                <a:latin typeface="Georgia" pitchFamily="18" charset="0"/>
              </a:rPr>
              <a:t>2</a:t>
            </a:r>
            <a:r>
              <a:rPr lang="en-US" sz="2800" b="1" dirty="0">
                <a:latin typeface="Georgia" pitchFamily="18" charset="0"/>
              </a:rPr>
              <a:t>M</a:t>
            </a:r>
            <a:r>
              <a:rPr lang="en-US" sz="2800" b="1" baseline="30000" dirty="0">
                <a:latin typeface="Georgia" pitchFamily="18" charset="0"/>
              </a:rPr>
              <a:t>2</a:t>
            </a:r>
            <a:r>
              <a:rPr lang="en-US" sz="2800" b="1" dirty="0">
                <a:latin typeface="Georgia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193" y="1208660"/>
            <a:ext cx="11385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Georgia" pitchFamily="18" charset="0"/>
              </a:rPr>
              <a:t>4. Market prices and volatility: 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Double edged sword of globalization, esp. w/o effective WTO disciplines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Concentration within the agrifood value chains … excess profit-taking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If inflation outpaces income growth, hunger, poverty and insecurity grow. 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Source: Ortiz-Bobea et al (Nature Climate Change, 2021)">
            <a:extLst>
              <a:ext uri="{FF2B5EF4-FFF2-40B4-BE49-F238E27FC236}">
                <a16:creationId xmlns:a16="http://schemas.microsoft.com/office/drawing/2014/main" id="{E8DA8F60-A559-0690-AAB5-7E37D9472ADF}"/>
              </a:ext>
            </a:extLst>
          </p:cNvPr>
          <p:cNvSpPr txBox="1"/>
          <p:nvPr/>
        </p:nvSpPr>
        <p:spPr>
          <a:xfrm>
            <a:off x="7809982" y="6309820"/>
            <a:ext cx="2295876" cy="39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3900">
                <a:solidFill>
                  <a:srgbClr val="53585F"/>
                </a:solidFill>
              </a:defRPr>
            </a:lvl1pPr>
          </a:lstStyle>
          <a:p>
            <a:r>
              <a:rPr sz="1600" dirty="0">
                <a:latin typeface="Georgia" panose="02040502050405020303" pitchFamily="18" charset="0"/>
              </a:rPr>
              <a:t>Source: </a:t>
            </a:r>
            <a:r>
              <a:rPr lang="en-US" sz="1600" i="1" dirty="0">
                <a:latin typeface="Georgia" panose="02040502050405020303" pitchFamily="18" charset="0"/>
              </a:rPr>
              <a:t>The Economist</a:t>
            </a:r>
            <a:endParaRPr sz="1600" i="1" dirty="0">
              <a:latin typeface="Georgia" panose="02040502050405020303" pitchFamily="18" charset="0"/>
            </a:endParaRP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2E830708-720A-B4B0-15CD-D576C5394F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52938" r="-1420"/>
          <a:stretch/>
        </p:blipFill>
        <p:spPr>
          <a:xfrm>
            <a:off x="8810075" y="3695736"/>
            <a:ext cx="3381925" cy="2714722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63647902-B466-45CE-61CE-7155BE715F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783" b="49423"/>
          <a:stretch/>
        </p:blipFill>
        <p:spPr>
          <a:xfrm>
            <a:off x="5629696" y="3695737"/>
            <a:ext cx="3096552" cy="27147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E6CC9D2-5F1D-2889-248B-C9D9CCAED0E3}"/>
              </a:ext>
            </a:extLst>
          </p:cNvPr>
          <p:cNvGrpSpPr/>
          <p:nvPr/>
        </p:nvGrpSpPr>
        <p:grpSpPr>
          <a:xfrm>
            <a:off x="453142" y="3567034"/>
            <a:ext cx="4734178" cy="3221193"/>
            <a:chOff x="1524000" y="3335643"/>
            <a:chExt cx="4734178" cy="322119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7AE96F7-38AC-CC9F-ABD5-90EAAB1A9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0" y="3335643"/>
              <a:ext cx="4734178" cy="322119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5D7B6E8-849A-2A13-66DC-41A730C8A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6758" y="3573121"/>
              <a:ext cx="1440761" cy="6174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036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44403" y="2429713"/>
            <a:ext cx="9512188" cy="1025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We must embrace/advance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multiple objectives simultaneously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Build around a shared vision of HERS agri-food systems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Progress requires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bundled </a:t>
            </a:r>
            <a:r>
              <a:rPr lang="en-US" b="1" dirty="0" err="1">
                <a:solidFill>
                  <a:schemeClr val="bg1"/>
                </a:solidFill>
                <a:latin typeface="Georgia" panose="02040502050405020303" pitchFamily="18" charset="0"/>
              </a:rPr>
              <a:t>soci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-technical innovations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A710EB2F-264D-4BDB-A31F-8E27458709E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30277" r="68269" b="49399"/>
          <a:stretch/>
        </p:blipFill>
        <p:spPr bwMode="auto">
          <a:xfrm>
            <a:off x="1674412" y="4053282"/>
            <a:ext cx="3099890" cy="2038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99AE61A3-3DCF-A0C3-6094-BECE306D0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98" y="3835625"/>
            <a:ext cx="2066169" cy="29169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BC7E3B-7C18-BBD7-801D-4A867A02D027}"/>
              </a:ext>
            </a:extLst>
          </p:cNvPr>
          <p:cNvSpPr txBox="1"/>
          <p:nvPr/>
        </p:nvSpPr>
        <p:spPr>
          <a:xfrm>
            <a:off x="914400" y="1274157"/>
            <a:ext cx="103092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The challenges ahead differ from those 50-90 </a:t>
            </a:r>
            <a:r>
              <a:rPr lang="en-US" sz="2800" b="1" dirty="0" err="1">
                <a:solidFill>
                  <a:schemeClr val="bg1"/>
                </a:solidFill>
                <a:latin typeface="Georgia" pitchFamily="18" charset="0"/>
              </a:rPr>
              <a:t>yrs</a:t>
            </a:r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 ago. Innovation objectives, strategies, metrics must too.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4AA48-2A3F-A9D9-CEE0-72E83A3C311F}"/>
              </a:ext>
            </a:extLst>
          </p:cNvPr>
          <p:cNvSpPr txBox="1"/>
          <p:nvPr/>
        </p:nvSpPr>
        <p:spPr>
          <a:xfrm>
            <a:off x="5680609" y="340649"/>
            <a:ext cx="585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Must update objectives</a:t>
            </a:r>
          </a:p>
        </p:txBody>
      </p:sp>
    </p:spTree>
    <p:extLst>
      <p:ext uri="{BB962C8B-B14F-4D97-AF65-F5344CB8AC3E}">
        <p14:creationId xmlns:p14="http://schemas.microsoft.com/office/powerpoint/2010/main" val="659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theme/theme1.xml><?xml version="1.0" encoding="utf-8"?>
<a:theme xmlns:a="http://schemas.openxmlformats.org/drawingml/2006/main" name="IFPRI Zoom">
  <a:themeElements>
    <a:clrScheme name="IFPRI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2BA45"/>
      </a:accent1>
      <a:accent2>
        <a:srgbClr val="00AE9A"/>
      </a:accent2>
      <a:accent3>
        <a:srgbClr val="EF463B"/>
      </a:accent3>
      <a:accent4>
        <a:srgbClr val="F7921E"/>
      </a:accent4>
      <a:accent5>
        <a:srgbClr val="8850A0"/>
      </a:accent5>
      <a:accent6>
        <a:srgbClr val="007DB3"/>
      </a:accent6>
      <a:hlink>
        <a:srgbClr val="3C5567"/>
      </a:hlink>
      <a:folHlink>
        <a:srgbClr val="95C94F"/>
      </a:folHlink>
    </a:clrScheme>
    <a:fontScheme name="IFPRI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A8DB8B-EB9A-4DE6-95F0-E88809FC0F81}" vid="{51B3EFE2-C9CC-4BCD-AD85-8CCB3FF5B95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IFPRI Presentation Template_Dark_Zoom</Template>
  <TotalTime>2095</TotalTime>
  <Words>1207</Words>
  <Application>Microsoft Office PowerPoint</Application>
  <PresentationFormat>Widescreen</PresentationFormat>
  <Paragraphs>179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Courier New</vt:lpstr>
      <vt:lpstr>Georgia</vt:lpstr>
      <vt:lpstr>Wingdings</vt:lpstr>
      <vt:lpstr>IFPRI Zoom</vt:lpstr>
      <vt:lpstr>Custom Design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46</cp:revision>
  <dcterms:created xsi:type="dcterms:W3CDTF">2021-03-10T01:54:34Z</dcterms:created>
  <dcterms:modified xsi:type="dcterms:W3CDTF">2022-10-12T00:45:12Z</dcterms:modified>
</cp:coreProperties>
</file>